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5"/>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56" r:id="rId30"/>
    <p:sldId id="359" r:id="rId31"/>
    <p:sldId id="357" r:id="rId32"/>
    <p:sldId id="358" r:id="rId33"/>
    <p:sldId id="311" r:id="rId34"/>
    <p:sldId id="321" r:id="rId35"/>
    <p:sldId id="339" r:id="rId36"/>
    <p:sldId id="313" r:id="rId37"/>
    <p:sldId id="314" r:id="rId38"/>
    <p:sldId id="315" r:id="rId39"/>
    <p:sldId id="316" r:id="rId40"/>
    <p:sldId id="317" r:id="rId41"/>
    <p:sldId id="318" r:id="rId42"/>
    <p:sldId id="319" r:id="rId43"/>
    <p:sldId id="320" r:id="rId44"/>
    <p:sldId id="332" r:id="rId45"/>
    <p:sldId id="333" r:id="rId46"/>
    <p:sldId id="334" r:id="rId47"/>
    <p:sldId id="335" r:id="rId48"/>
    <p:sldId id="336" r:id="rId49"/>
    <p:sldId id="337" r:id="rId50"/>
    <p:sldId id="294" r:id="rId51"/>
    <p:sldId id="297" r:id="rId52"/>
    <p:sldId id="298" r:id="rId53"/>
    <p:sldId id="299" r:id="rId54"/>
    <p:sldId id="295" r:id="rId55"/>
    <p:sldId id="258" r:id="rId56"/>
    <p:sldId id="259" r:id="rId57"/>
    <p:sldId id="260" r:id="rId58"/>
    <p:sldId id="261" r:id="rId59"/>
    <p:sldId id="263" r:id="rId60"/>
    <p:sldId id="262" r:id="rId61"/>
    <p:sldId id="264" r:id="rId62"/>
    <p:sldId id="265" r:id="rId63"/>
    <p:sldId id="275" r:id="rId64"/>
    <p:sldId id="266" r:id="rId65"/>
    <p:sldId id="267" r:id="rId66"/>
    <p:sldId id="268" r:id="rId67"/>
    <p:sldId id="269" r:id="rId68"/>
    <p:sldId id="270" r:id="rId69"/>
    <p:sldId id="271" r:id="rId70"/>
    <p:sldId id="272" r:id="rId71"/>
    <p:sldId id="274" r:id="rId72"/>
    <p:sldId id="273" r:id="rId73"/>
    <p:sldId id="276" r:id="rId74"/>
    <p:sldId id="277" r:id="rId75"/>
    <p:sldId id="278" r:id="rId76"/>
    <p:sldId id="279" r:id="rId77"/>
    <p:sldId id="280" r:id="rId78"/>
    <p:sldId id="281" r:id="rId79"/>
    <p:sldId id="324" r:id="rId80"/>
    <p:sldId id="325" r:id="rId81"/>
    <p:sldId id="326" r:id="rId82"/>
    <p:sldId id="327" r:id="rId83"/>
    <p:sldId id="328"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både</a:t>
            </a:r>
            <a:r>
              <a:rPr lang="en-US" baseline="0" dirty="0" smtClean="0"/>
              <a:t> </a:t>
            </a:r>
            <a:r>
              <a:rPr lang="en-US" baseline="0" dirty="0" err="1" smtClean="0"/>
              <a:t>var</a:t>
            </a:r>
            <a:r>
              <a:rPr lang="en-US" baseline="0" dirty="0" smtClean="0"/>
              <a:t> 5e </a:t>
            </a:r>
            <a:r>
              <a:rPr lang="en-US" baseline="0" dirty="0" err="1" smtClean="0"/>
              <a:t>sekund</a:t>
            </a:r>
            <a:r>
              <a:rPr lang="en-US" baseline="0" dirty="0" smtClean="0"/>
              <a:t>, </a:t>
            </a:r>
            <a:r>
              <a:rPr lang="en-US" baseline="0" dirty="0" err="1" smtClean="0"/>
              <a:t>och</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smtClean="0"/>
              <a:t>Vi </a:t>
            </a:r>
            <a:r>
              <a:rPr lang="en-US" baseline="0" dirty="0" err="1" smtClean="0"/>
              <a:t>måste</a:t>
            </a:r>
            <a:r>
              <a:rPr lang="en-US" baseline="0" dirty="0" smtClean="0"/>
              <a:t> </a:t>
            </a:r>
            <a:r>
              <a:rPr lang="en-US" baseline="0" dirty="0" err="1" smtClean="0"/>
              <a:t>alltså</a:t>
            </a:r>
            <a:r>
              <a:rPr lang="en-US" baseline="0" dirty="0" smtClean="0"/>
              <a:t> </a:t>
            </a:r>
            <a:r>
              <a:rPr lang="en-US" baseline="0" dirty="0" err="1" smtClean="0"/>
              <a:t>kunna</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därför</a:t>
            </a:r>
            <a:r>
              <a:rPr lang="en-US" baseline="0" dirty="0" smtClean="0"/>
              <a:t> </a:t>
            </a:r>
            <a:r>
              <a:rPr lang="en-US" baseline="0" dirty="0" err="1" smtClean="0"/>
              <a:t>använder</a:t>
            </a:r>
            <a:r>
              <a:rPr lang="en-US" baseline="0" dirty="0" smtClean="0"/>
              <a:t> vi </a:t>
            </a:r>
            <a:r>
              <a:rPr lang="en-US" baseline="0" dirty="0" err="1" smtClean="0"/>
              <a:t>oss</a:t>
            </a:r>
            <a:r>
              <a:rPr lang="en-US" baseline="0" dirty="0" smtClean="0"/>
              <a:t> </a:t>
            </a:r>
            <a:r>
              <a:rPr lang="en-US" baseline="0" dirty="0" err="1" smtClean="0"/>
              <a:t>av</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replicera</a:t>
            </a:r>
            <a:r>
              <a:rPr lang="en-US" i="0" baseline="0" dirty="0" smtClean="0"/>
              <a:t> en task.</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både</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Vidare</a:t>
            </a:r>
            <a:r>
              <a:rPr lang="en-US" i="0" baseline="0" dirty="0" smtClean="0"/>
              <a:t> </a:t>
            </a:r>
            <a:r>
              <a:rPr lang="en-US" i="0" baseline="0" dirty="0" err="1" smtClean="0"/>
              <a:t>beror</a:t>
            </a:r>
            <a:r>
              <a:rPr lang="en-US" i="0" baseline="0" dirty="0" smtClean="0"/>
              <a:t> </a:t>
            </a:r>
            <a:r>
              <a:rPr lang="en-US" i="0" baseline="0" dirty="0" err="1" smtClean="0"/>
              <a:t>det</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kan</a:t>
            </a:r>
            <a:r>
              <a:rPr lang="en-US" i="0" baseline="0" dirty="0" smtClean="0"/>
              <a:t> den med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det.</a:t>
            </a:r>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hantera</a:t>
            </a:r>
            <a:r>
              <a:rPr lang="en-US" dirty="0" smtClean="0"/>
              <a:t> </a:t>
            </a:r>
            <a:r>
              <a:rPr lang="en-US" dirty="0" err="1" smtClean="0"/>
              <a:t>detta</a:t>
            </a:r>
            <a:r>
              <a:rPr lang="en-US" dirty="0" smtClean="0"/>
              <a:t>, </a:t>
            </a:r>
            <a:r>
              <a:rPr lang="en-US" dirty="0" err="1" smtClean="0"/>
              <a:t>så</a:t>
            </a:r>
            <a:r>
              <a:rPr lang="en-US" dirty="0" smtClean="0"/>
              <a:t> </a:t>
            </a:r>
            <a:r>
              <a:rPr lang="en-US" dirty="0" err="1" smtClean="0"/>
              <a:t>valde</a:t>
            </a:r>
            <a:r>
              <a:rPr lang="en-US" dirty="0" smtClean="0"/>
              <a:t> </a:t>
            </a:r>
            <a:r>
              <a:rPr lang="en-US" dirty="0" err="1" smtClean="0"/>
              <a:t>att</a:t>
            </a:r>
            <a:r>
              <a:rPr lang="en-US" dirty="0" smtClean="0"/>
              <a:t> </a:t>
            </a:r>
            <a:r>
              <a:rPr lang="en-US" dirty="0" err="1" smtClean="0"/>
              <a:t>inte</a:t>
            </a:r>
            <a:r>
              <a:rPr lang="en-US" dirty="0" smtClean="0"/>
              <a:t> </a:t>
            </a:r>
            <a:r>
              <a:rPr lang="en-US" dirty="0" err="1" smtClean="0"/>
              <a:t>bara</a:t>
            </a:r>
            <a:r>
              <a:rPr lang="en-US" dirty="0" smtClean="0"/>
              <a:t> </a:t>
            </a:r>
            <a:r>
              <a:rPr lang="en-US" dirty="0" err="1" smtClean="0"/>
              <a:t>använda</a:t>
            </a:r>
            <a:r>
              <a:rPr lang="en-US" baseline="0" dirty="0" smtClean="0"/>
              <a:t> </a:t>
            </a:r>
            <a:r>
              <a:rPr lang="en-US" baseline="0" dirty="0" err="1" smtClean="0"/>
              <a:t>ett</a:t>
            </a:r>
            <a:r>
              <a:rPr lang="en-US" baseline="0" dirty="0" smtClean="0"/>
              <a:t> average </a:t>
            </a:r>
            <a:r>
              <a:rPr lang="en-US" baseline="0" dirty="0" err="1" smtClean="0"/>
              <a:t>värde</a:t>
            </a:r>
            <a:r>
              <a:rPr lang="en-US" baseline="0" dirty="0" smtClean="0"/>
              <a:t>, </a:t>
            </a:r>
            <a:r>
              <a:rPr lang="en-US" baseline="0" dirty="0" err="1" smtClean="0"/>
              <a:t>eftersom</a:t>
            </a:r>
            <a:r>
              <a:rPr lang="en-US" baseline="0" dirty="0" smtClean="0"/>
              <a:t> de </a:t>
            </a:r>
            <a:r>
              <a:rPr lang="en-US" baseline="0" dirty="0" err="1" smtClean="0"/>
              <a:t>theoretiskt</a:t>
            </a:r>
            <a:r>
              <a:rPr lang="en-US" baseline="0" dirty="0" smtClean="0"/>
              <a:t> </a:t>
            </a:r>
            <a:r>
              <a:rPr lang="en-US" baseline="0" dirty="0" err="1" smtClean="0"/>
              <a:t>sätt</a:t>
            </a:r>
            <a:r>
              <a:rPr lang="en-US" baseline="0" dirty="0" smtClean="0"/>
              <a:t> </a:t>
            </a:r>
            <a:r>
              <a:rPr lang="en-US" baseline="0" dirty="0" err="1" smtClean="0"/>
              <a:t>kan</a:t>
            </a:r>
            <a:r>
              <a:rPr lang="en-US" baseline="0" dirty="0" smtClean="0"/>
              <a:t> </a:t>
            </a:r>
            <a:r>
              <a:rPr lang="en-US" baseline="0" dirty="0" err="1" smtClean="0"/>
              <a:t>veriera</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tillförlitligheten</a:t>
            </a:r>
            <a:r>
              <a:rPr lang="en-US" baseline="0" dirty="0" smtClean="0"/>
              <a:t> </a:t>
            </a:r>
            <a:r>
              <a:rPr lang="en-US" baseline="0" dirty="0" err="1" smtClean="0"/>
              <a:t>ganska</a:t>
            </a:r>
            <a:r>
              <a:rPr lang="en-US" baseline="0" dirty="0" smtClean="0"/>
              <a:t> </a:t>
            </a:r>
            <a:r>
              <a:rPr lang="en-US" baseline="0" dirty="0" err="1" smtClean="0"/>
              <a:t>mycket</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genomförde</a:t>
            </a:r>
            <a:r>
              <a:rPr lang="en-US" baseline="0" dirty="0" smtClean="0"/>
              <a:t> vi </a:t>
            </a:r>
            <a:r>
              <a:rPr lang="en-US" baseline="0" dirty="0" err="1" smtClean="0"/>
              <a:t>ett</a:t>
            </a:r>
            <a:r>
              <a:rPr lang="en-US" baseline="0" dirty="0" smtClean="0"/>
              <a:t> experiment </a:t>
            </a:r>
            <a:r>
              <a:rPr lang="en-US" baseline="0" dirty="0" err="1" smtClean="0"/>
              <a:t>från</a:t>
            </a:r>
            <a:r>
              <a:rPr lang="en-US" baseline="0" dirty="0" smtClean="0"/>
              <a:t> </a:t>
            </a:r>
            <a:r>
              <a:rPr lang="en-US" baseline="0" dirty="0" err="1" smtClean="0"/>
              <a:t>vilket</a:t>
            </a:r>
            <a:r>
              <a:rPr lang="en-US" baseline="0" dirty="0" smtClean="0"/>
              <a:t> vi </a:t>
            </a:r>
            <a:r>
              <a:rPr lang="en-US" baseline="0" dirty="0" err="1" smtClean="0"/>
              <a:t>fick</a:t>
            </a:r>
            <a:r>
              <a:rPr lang="en-US" baseline="0" dirty="0" smtClean="0"/>
              <a:t> </a:t>
            </a:r>
            <a:r>
              <a:rPr lang="en-US" baseline="0" dirty="0" err="1" smtClean="0"/>
              <a:t>ut</a:t>
            </a:r>
            <a:r>
              <a:rPr lang="en-US" baseline="0" dirty="0" smtClean="0"/>
              <a:t> </a:t>
            </a:r>
            <a:r>
              <a:rPr lang="en-US" baseline="0" dirty="0" err="1" smtClean="0"/>
              <a:t>över</a:t>
            </a:r>
            <a:r>
              <a:rPr lang="en-US" baseline="0" dirty="0" smtClean="0"/>
              <a:t> 2000 </a:t>
            </a:r>
            <a:r>
              <a:rPr lang="en-US" baseline="0" dirty="0" err="1" smtClean="0"/>
              <a:t>värden</a:t>
            </a:r>
            <a:r>
              <a:rPr lang="en-US" baseline="0" dirty="0" smtClean="0"/>
              <a:t>. Sedan </a:t>
            </a:r>
            <a:r>
              <a:rPr lang="en-US" baseline="0" dirty="0" err="1" smtClean="0"/>
              <a:t>matchades</a:t>
            </a:r>
            <a:r>
              <a:rPr lang="en-US" baseline="0" dirty="0" smtClean="0"/>
              <a:t> en rad </a:t>
            </a:r>
            <a:r>
              <a:rPr lang="en-US" baseline="0" dirty="0" err="1" smtClean="0"/>
              <a:t>olika</a:t>
            </a:r>
            <a:r>
              <a:rPr lang="en-US" baseline="0" dirty="0" smtClean="0"/>
              <a:t> </a:t>
            </a:r>
            <a:r>
              <a:rPr lang="en-US" baseline="0" dirty="0" err="1" smtClean="0"/>
              <a:t>distributioner</a:t>
            </a:r>
            <a:r>
              <a:rPr lang="en-US" baseline="0" dirty="0" smtClean="0"/>
              <a:t> mot </a:t>
            </a:r>
            <a:r>
              <a:rPr lang="en-US" baseline="0" dirty="0" err="1" smtClean="0"/>
              <a:t>dessa</a:t>
            </a:r>
            <a:r>
              <a:rPr lang="en-US" baseline="0" dirty="0" smtClean="0"/>
              <a:t> </a:t>
            </a:r>
            <a:r>
              <a:rPr lang="en-US" baseline="0" dirty="0" err="1" smtClean="0"/>
              <a:t>värden</a:t>
            </a:r>
            <a:r>
              <a:rPr lang="en-US" baseline="0" dirty="0" smtClean="0"/>
              <a:t>, </a:t>
            </a:r>
            <a:r>
              <a:rPr lang="en-US" baseline="0" dirty="0" err="1" smtClean="0"/>
              <a:t>och</a:t>
            </a:r>
            <a:r>
              <a:rPr lang="en-US" baseline="0" dirty="0" smtClean="0"/>
              <a:t> vi </a:t>
            </a:r>
            <a:r>
              <a:rPr lang="en-US" baseline="0" dirty="0" err="1" smtClean="0"/>
              <a:t>fann</a:t>
            </a:r>
            <a:r>
              <a:rPr lang="en-US" baseline="0" dirty="0" smtClean="0"/>
              <a:t> </a:t>
            </a:r>
            <a:r>
              <a:rPr lang="en-US" baseline="0" dirty="0" err="1" smtClean="0"/>
              <a:t>att</a:t>
            </a:r>
            <a:r>
              <a:rPr lang="en-US" baseline="0" dirty="0" smtClean="0"/>
              <a:t> log-logistic distribution </a:t>
            </a:r>
            <a:r>
              <a:rPr lang="en-US" baseline="0" dirty="0" err="1" smtClean="0"/>
              <a:t>var</a:t>
            </a:r>
            <a:r>
              <a:rPr lang="en-US" baseline="0" dirty="0" smtClean="0"/>
              <a:t> den </a:t>
            </a:r>
            <a:r>
              <a:rPr lang="en-US" baseline="0" dirty="0" err="1" smtClean="0"/>
              <a:t>bästa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modellen</a:t>
            </a:r>
            <a:r>
              <a:rPr lang="en-US" dirty="0" smtClean="0"/>
              <a:t>,</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därmed</a:t>
            </a:r>
            <a:r>
              <a:rPr lang="en-US" baseline="0" dirty="0" smtClean="0"/>
              <a:t> de </a:t>
            </a:r>
            <a:r>
              <a:rPr lang="en-US" baseline="0" dirty="0" err="1" smtClean="0"/>
              <a:t>tidigare</a:t>
            </a:r>
            <a:r>
              <a:rPr lang="en-US" baseline="0" dirty="0" smtClean="0"/>
              <a:t> </a:t>
            </a:r>
            <a:r>
              <a:rPr lang="en-US" baseline="0" dirty="0" err="1" smtClean="0"/>
              <a:t>registrerade</a:t>
            </a:r>
            <a:r>
              <a:rPr lang="en-US" baseline="0" dirty="0" smtClean="0"/>
              <a:t> </a:t>
            </a:r>
            <a:r>
              <a:rPr lang="en-US" baseline="0" dirty="0" err="1" smtClean="0"/>
              <a:t>tiderna</a:t>
            </a:r>
            <a:r>
              <a:rPr lang="en-US" baseline="0" dirty="0" smtClean="0"/>
              <a:t> </a:t>
            </a:r>
            <a:r>
              <a:rPr lang="en-US" baseline="0" dirty="0" err="1" smtClean="0"/>
              <a:t>först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få</a:t>
            </a:r>
            <a:r>
              <a:rPr lang="en-US" baseline="0" dirty="0" smtClean="0"/>
              <a:t> </a:t>
            </a:r>
            <a:r>
              <a:rPr lang="en-US" baseline="0" dirty="0" err="1" smtClean="0"/>
              <a:t>fram</a:t>
            </a:r>
            <a:r>
              <a:rPr lang="en-US" baseline="0" dirty="0" smtClean="0"/>
              <a:t> </a:t>
            </a:r>
            <a:r>
              <a:rPr lang="en-US" baseline="0" dirty="0" err="1" smtClean="0"/>
              <a:t>parametrarna</a:t>
            </a:r>
            <a:r>
              <a:rPr lang="en-US" baseline="0" dirty="0" smtClean="0"/>
              <a:t> till log-</a:t>
            </a:r>
            <a:r>
              <a:rPr lang="en-US" baseline="0" dirty="0" err="1" smtClean="0"/>
              <a:t>logistiska</a:t>
            </a:r>
            <a:r>
              <a:rPr lang="en-US" baseline="0" dirty="0" smtClean="0"/>
              <a:t> </a:t>
            </a:r>
            <a:r>
              <a:rPr lang="en-US" baseline="0" dirty="0" err="1" smtClean="0"/>
              <a:t>distributionen</a:t>
            </a:r>
            <a:r>
              <a:rPr lang="en-US" baseline="0" dirty="0" smtClean="0"/>
              <a:t>, </a:t>
            </a:r>
            <a:r>
              <a:rPr lang="en-US" baseline="0" dirty="0" err="1" smtClean="0"/>
              <a:t>efter</a:t>
            </a:r>
            <a:r>
              <a:rPr lang="en-US" baseline="0" dirty="0" smtClean="0"/>
              <a:t> </a:t>
            </a:r>
            <a:r>
              <a:rPr lang="en-US" baseline="0" dirty="0" err="1" smtClean="0"/>
              <a:t>vilket</a:t>
            </a:r>
            <a:r>
              <a:rPr lang="en-US" baseline="0" dirty="0" smtClean="0"/>
              <a:t> 95 </a:t>
            </a:r>
            <a:r>
              <a:rPr lang="en-US" baseline="0" dirty="0" err="1" smtClean="0"/>
              <a:t>percentila</a:t>
            </a:r>
            <a:r>
              <a:rPr lang="en-US" baseline="0" dirty="0" smtClean="0"/>
              <a:t> </a:t>
            </a:r>
            <a:r>
              <a:rPr lang="en-US" baseline="0" dirty="0" err="1" smtClean="0"/>
              <a:t>värdet</a:t>
            </a:r>
            <a:r>
              <a:rPr lang="en-US" baseline="0" dirty="0" smtClean="0"/>
              <a:t> </a:t>
            </a:r>
            <a:r>
              <a:rPr lang="en-US" baseline="0" dirty="0" err="1" smtClean="0"/>
              <a:t>väljs</a:t>
            </a:r>
            <a:r>
              <a:rPr lang="en-US" baseline="0" dirty="0" smtClean="0"/>
              <a:t>, </a:t>
            </a:r>
            <a:r>
              <a:rPr lang="en-US" baseline="0" dirty="0" err="1" smtClean="0"/>
              <a:t>vilket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med 95% </a:t>
            </a:r>
            <a:r>
              <a:rPr lang="en-US" baseline="0" dirty="0" err="1" smtClean="0"/>
              <a:t>sannolikhet</a:t>
            </a:r>
            <a:r>
              <a:rPr lang="en-US" baseline="0" dirty="0" smtClean="0"/>
              <a:t> </a:t>
            </a:r>
            <a:r>
              <a:rPr lang="en-US" baseline="0" dirty="0" err="1" smtClean="0"/>
              <a:t>kommer</a:t>
            </a:r>
            <a:r>
              <a:rPr lang="en-US" baseline="0" dirty="0" smtClean="0"/>
              <a:t> </a:t>
            </a:r>
            <a:r>
              <a:rPr lang="en-US" baseline="0" dirty="0" err="1" smtClean="0"/>
              <a:t>nästa</a:t>
            </a:r>
            <a:r>
              <a:rPr lang="en-US" baseline="0" dirty="0" smtClean="0"/>
              <a:t> </a:t>
            </a:r>
            <a:r>
              <a:rPr lang="en-US" baseline="0" dirty="0" err="1" smtClean="0"/>
              <a:t>värde</a:t>
            </a:r>
            <a:r>
              <a:rPr lang="en-US" baseline="0" dirty="0" smtClean="0"/>
              <a:t> </a:t>
            </a:r>
            <a:r>
              <a:rPr lang="en-US" baseline="0" dirty="0" err="1" smtClean="0"/>
              <a:t>vara</a:t>
            </a:r>
            <a:r>
              <a:rPr lang="en-US" baseline="0" dirty="0" smtClean="0"/>
              <a:t> </a:t>
            </a:r>
            <a:r>
              <a:rPr lang="en-US" baseline="0" dirty="0" err="1" smtClean="0"/>
              <a:t>mindre</a:t>
            </a:r>
            <a:r>
              <a:rPr lang="en-US" baseline="0" dirty="0" smtClean="0"/>
              <a:t> </a:t>
            </a:r>
            <a:r>
              <a:rPr lang="en-US" baseline="0" dirty="0" err="1" smtClean="0"/>
              <a:t>än</a:t>
            </a:r>
            <a:r>
              <a:rPr lang="en-US" baseline="0" dirty="0" smtClean="0"/>
              <a:t> </a:t>
            </a:r>
            <a:r>
              <a:rPr lang="en-US" baseline="0" dirty="0" err="1" smtClean="0"/>
              <a:t>detta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detta</a:t>
            </a:r>
            <a:r>
              <a:rPr lang="en-US" baseline="0" dirty="0" smtClean="0"/>
              <a:t> </a:t>
            </a:r>
            <a:r>
              <a:rPr lang="en-US" baseline="0" dirty="0" err="1" smtClean="0"/>
              <a:t>värde</a:t>
            </a:r>
            <a:r>
              <a:rPr lang="en-US" baseline="0" dirty="0" smtClean="0"/>
              <a:t> </a:t>
            </a:r>
            <a:r>
              <a:rPr lang="en-US" baseline="0" dirty="0" err="1" smtClean="0"/>
              <a:t>kommer</a:t>
            </a:r>
            <a:r>
              <a:rPr lang="en-US" baseline="0" dirty="0" smtClean="0"/>
              <a:t> vi I 95% </a:t>
            </a:r>
            <a:r>
              <a:rPr lang="en-US" baseline="0" dirty="0" err="1" smtClean="0"/>
              <a:t>av</a:t>
            </a:r>
            <a:r>
              <a:rPr lang="en-US" baseline="0" dirty="0" smtClean="0"/>
              <a:t> fallen </a:t>
            </a:r>
            <a:r>
              <a:rPr lang="en-US" baseline="0" dirty="0" err="1" smtClean="0"/>
              <a:t>beräkna</a:t>
            </a:r>
            <a:r>
              <a:rPr lang="en-US" baseline="0" dirty="0" smtClean="0"/>
              <a:t> </a:t>
            </a:r>
            <a:r>
              <a:rPr lang="en-US" baseline="0" dirty="0" err="1" smtClean="0"/>
              <a:t>fram</a:t>
            </a:r>
            <a:r>
              <a:rPr lang="en-US" baseline="0" dirty="0" smtClean="0"/>
              <a:t> en </a:t>
            </a:r>
            <a:r>
              <a:rPr lang="en-US" baseline="0" dirty="0" err="1" smtClean="0"/>
              <a:t>lägre</a:t>
            </a:r>
            <a:r>
              <a:rPr lang="en-US" baseline="0" dirty="0" smtClean="0"/>
              <a:t> </a:t>
            </a:r>
            <a:r>
              <a:rPr lang="en-US" baseline="0" dirty="0" err="1" smtClean="0"/>
              <a:t>tillförlitlighet</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p>
          <a:p>
            <a:endParaRPr lang="en-US" baseline="0" dirty="0" smtClean="0"/>
          </a:p>
          <a:p>
            <a:r>
              <a:rPr lang="en-US" baseline="0" dirty="0" err="1" smtClean="0"/>
              <a:t>Innan</a:t>
            </a:r>
            <a:r>
              <a:rPr lang="en-US" baseline="0" dirty="0" smtClean="0"/>
              <a:t> </a:t>
            </a:r>
            <a:r>
              <a:rPr lang="en-US" baseline="0" dirty="0" err="1" smtClean="0"/>
              <a:t>några</a:t>
            </a:r>
            <a:r>
              <a:rPr lang="en-US" baseline="0" dirty="0" smtClean="0"/>
              <a:t> replication times </a:t>
            </a:r>
            <a:r>
              <a:rPr lang="en-US" baseline="0" dirty="0" err="1" smtClean="0"/>
              <a:t>har</a:t>
            </a:r>
            <a:r>
              <a:rPr lang="en-US" baseline="0" dirty="0" smtClean="0"/>
              <a:t> </a:t>
            </a:r>
            <a:r>
              <a:rPr lang="en-US" baseline="0" dirty="0" err="1" smtClean="0"/>
              <a:t>använts</a:t>
            </a:r>
            <a:r>
              <a:rPr lang="en-US" baseline="0" dirty="0" smtClean="0"/>
              <a:t>, </a:t>
            </a:r>
            <a:r>
              <a:rPr lang="en-US" baseline="0" dirty="0" err="1" smtClean="0"/>
              <a:t>så</a:t>
            </a:r>
            <a:r>
              <a:rPr lang="en-US" baseline="0" dirty="0" smtClean="0"/>
              <a:t> </a:t>
            </a:r>
            <a:r>
              <a:rPr lang="en-US" baseline="0" dirty="0" err="1" smtClean="0"/>
              <a:t>använts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nämndes</a:t>
            </a:r>
            <a:r>
              <a:rPr lang="en-US" baseline="0" dirty="0" smtClean="0"/>
              <a:t> I </a:t>
            </a:r>
            <a:r>
              <a:rPr lang="en-US" baseline="0" dirty="0" err="1" smtClean="0"/>
              <a:t>början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med </a:t>
            </a:r>
            <a:r>
              <a:rPr lang="en-US" baseline="0" dirty="0" err="1" smtClean="0"/>
              <a:t>hjälp</a:t>
            </a:r>
            <a:r>
              <a:rPr lang="en-US" baseline="0" dirty="0" smtClean="0"/>
              <a:t> </a:t>
            </a:r>
            <a:r>
              <a:rPr lang="en-US" baseline="0" dirty="0" err="1" smtClean="0"/>
              <a:t>av</a:t>
            </a:r>
            <a:r>
              <a:rPr lang="en-US" baseline="0" dirty="0" smtClean="0"/>
              <a:t> Calvin.</a:t>
            </a:r>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emf"/></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Update </a:t>
            </a:r>
            <a:r>
              <a:rPr lang="en-US" dirty="0" smtClean="0"/>
              <a:t>reliability for nodes as failures occur</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57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situation as shown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ClrTx/>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ClrTx/>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lvl="0" indent="0">
              <a:lnSpc>
                <a:spcPct val="100000"/>
              </a:lnSpc>
              <a:spcBef>
                <a:spcPts val="0"/>
              </a:spcBef>
              <a:spcAft>
                <a:spcPts val="0"/>
              </a:spcAft>
              <a:buClrTx/>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dirty="0" smtClean="0"/>
              <a:t>Recap:</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a:p>
          <a:p>
            <a:pPr lvl="0">
              <a:lnSpc>
                <a:spcPct val="100000"/>
              </a:lnSpc>
              <a:spcBef>
                <a:spcPts val="0"/>
              </a:spcBef>
              <a:spcAft>
                <a:spcPts val="0"/>
              </a:spcAft>
              <a:buClrTx/>
              <a:buSzTx/>
              <a:buFont typeface="Arial" charset="0"/>
              <a:buChar char="•"/>
              <a:defRPr/>
            </a:pPr>
            <a:r>
              <a:rPr lang="en-US" dirty="0"/>
              <a:t>Only a single node will run this algorithm</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lost node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sv-SE" dirty="0" smtClean="0"/>
              <a:t>The </a:t>
            </a:r>
            <a:r>
              <a:rPr lang="sv-SE" dirty="0" err="1" smtClean="0"/>
              <a:t>time</a:t>
            </a:r>
            <a:r>
              <a:rPr lang="sv-SE" dirty="0" smtClean="0"/>
              <a:t> </a:t>
            </a:r>
            <a:r>
              <a:rPr lang="sv-SE" i="1" dirty="0" smtClean="0"/>
              <a:t>t</a:t>
            </a:r>
            <a:r>
              <a:rPr lang="sv-SE" dirty="0" smtClean="0"/>
              <a:t> </a:t>
            </a:r>
            <a:r>
              <a:rPr lang="sv-SE" dirty="0" err="1" smtClean="0"/>
              <a:t>consists</a:t>
            </a:r>
            <a:r>
              <a:rPr lang="sv-SE" dirty="0" smtClean="0"/>
              <a:t> </a:t>
            </a:r>
            <a:r>
              <a:rPr lang="sv-SE" dirty="0" err="1" smtClean="0"/>
              <a:t>of</a:t>
            </a:r>
            <a:r>
              <a:rPr lang="sv-SE" dirty="0" smtClean="0"/>
              <a:t> the </a:t>
            </a:r>
            <a:r>
              <a:rPr lang="sv-SE" dirty="0" err="1" smtClean="0"/>
              <a:t>time</a:t>
            </a:r>
            <a:r>
              <a:rPr lang="sv-SE" dirty="0" smtClean="0"/>
              <a:t> it </a:t>
            </a:r>
            <a:r>
              <a:rPr lang="sv-SE" dirty="0" err="1" smtClean="0"/>
              <a:t>takes</a:t>
            </a:r>
            <a:r>
              <a:rPr lang="sv-SE" dirty="0" smtClean="0"/>
              <a:t> to </a:t>
            </a:r>
            <a:r>
              <a:rPr lang="sv-SE" dirty="0" err="1" smtClean="0"/>
              <a:t>detect</a:t>
            </a:r>
            <a:r>
              <a:rPr lang="sv-SE" dirty="0" smtClean="0"/>
              <a:t> a </a:t>
            </a:r>
            <a:r>
              <a:rPr lang="sv-SE" dirty="0" err="1" smtClean="0"/>
              <a:t>failure</a:t>
            </a:r>
            <a:r>
              <a:rPr lang="sv-SE" dirty="0" smtClean="0"/>
              <a:t>, plus the </a:t>
            </a:r>
            <a:r>
              <a:rPr lang="sv-SE" dirty="0" err="1" smtClean="0"/>
              <a:t>time</a:t>
            </a:r>
            <a:r>
              <a:rPr lang="sv-SE" dirty="0" smtClean="0"/>
              <a:t> it </a:t>
            </a:r>
            <a:r>
              <a:rPr lang="sv-SE" dirty="0" err="1" smtClean="0"/>
              <a:t>takes</a:t>
            </a:r>
            <a:r>
              <a:rPr lang="sv-SE" dirty="0" smtClean="0"/>
              <a:t> to </a:t>
            </a:r>
            <a:r>
              <a:rPr lang="sv-SE" dirty="0" err="1" smtClean="0"/>
              <a:t>create</a:t>
            </a:r>
            <a:r>
              <a:rPr lang="sv-SE" dirty="0" smtClean="0"/>
              <a:t> a new </a:t>
            </a:r>
            <a:r>
              <a:rPr lang="sv-SE" dirty="0" err="1" smtClean="0"/>
              <a:t>replica</a:t>
            </a:r>
            <a:endParaRPr lang="en-US" dirty="0"/>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the size of the task state for example, but also since the selected node to handle the failure may die, and a new node selected. Furthermore, when creating a new replica, the node asked to replicate its replica may also die before the replication is finished.</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5508234" y="3580415"/>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508234" y="3580415"/>
                <a:ext cx="1179425" cy="299249"/>
              </a:xfrm>
              <a:prstGeom prst="rect">
                <a:avLst/>
              </a:prstGeom>
              <a:blipFill rotWithShape="0">
                <a:blip r:embed="rId3"/>
                <a:stretch>
                  <a:fillRect l="-3627" r="-1036"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
        <p:nvSpPr>
          <p:cNvPr id="6" name="TextBox 5"/>
          <p:cNvSpPr txBox="1"/>
          <p:nvPr/>
        </p:nvSpPr>
        <p:spPr>
          <a:xfrm>
            <a:off x="1496291" y="2286000"/>
            <a:ext cx="2475101" cy="923330"/>
          </a:xfrm>
          <a:prstGeom prst="rect">
            <a:avLst/>
          </a:prstGeom>
          <a:noFill/>
        </p:spPr>
        <p:txBody>
          <a:bodyPr wrap="none" rtlCol="0">
            <a:spAutoFit/>
          </a:bodyPr>
          <a:lstStyle/>
          <a:p>
            <a:r>
              <a:rPr lang="en-US" dirty="0" smtClean="0"/>
              <a:t>Change me to show that</a:t>
            </a:r>
            <a:br>
              <a:rPr lang="en-US" dirty="0" smtClean="0"/>
            </a:br>
            <a:r>
              <a:rPr lang="en-US" dirty="0" smtClean="0"/>
              <a:t>node B fails before the </a:t>
            </a:r>
            <a:br>
              <a:rPr lang="en-US" dirty="0" smtClean="0"/>
            </a:br>
            <a:r>
              <a:rPr lang="en-US" dirty="0" smtClean="0"/>
              <a:t>replication is done</a:t>
            </a:r>
            <a:endParaRPr lang="en-US" dirty="0"/>
          </a:p>
        </p:txBody>
      </p:sp>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cope</a:t>
            </a:r>
            <a:r>
              <a:rPr lang="sv-SE" dirty="0" smtClean="0"/>
              <a:t> </a:t>
            </a:r>
            <a:r>
              <a:rPr lang="sv-SE" dirty="0" err="1" smtClean="0"/>
              <a:t>with</a:t>
            </a:r>
            <a:r>
              <a:rPr lang="sv-SE" dirty="0" smtClean="0"/>
              <a:t> the </a:t>
            </a:r>
            <a:r>
              <a:rPr lang="sv-SE" dirty="0" err="1" smtClean="0"/>
              <a:t>varying</a:t>
            </a:r>
            <a:r>
              <a:rPr lang="sv-SE" dirty="0" smtClean="0"/>
              <a:t> </a:t>
            </a:r>
            <a:r>
              <a:rPr lang="sv-SE" dirty="0" err="1" smtClean="0"/>
              <a:t>time</a:t>
            </a:r>
            <a:r>
              <a:rPr lang="sv-SE" dirty="0" smtClean="0"/>
              <a:t> </a:t>
            </a:r>
            <a:r>
              <a:rPr lang="en-US" dirty="0" smtClean="0"/>
              <a:t>T</a:t>
            </a:r>
            <a:r>
              <a:rPr lang="en-US" baseline="-25000" dirty="0" smtClean="0"/>
              <a:t>R</a:t>
            </a:r>
            <a:r>
              <a:rPr lang="sv-SE" dirty="0" smtClean="0"/>
              <a:t>, an experiment </a:t>
            </a:r>
            <a:r>
              <a:rPr lang="sv-SE" dirty="0" err="1" smtClean="0"/>
              <a:t>was</a:t>
            </a:r>
            <a:r>
              <a:rPr lang="sv-SE" dirty="0" smtClean="0"/>
              <a:t> </a:t>
            </a:r>
            <a:r>
              <a:rPr lang="sv-SE" dirty="0" err="1" smtClean="0"/>
              <a:t>conducted</a:t>
            </a:r>
            <a:r>
              <a:rPr lang="sv-SE" dirty="0" smtClean="0"/>
              <a:t> </a:t>
            </a:r>
            <a:r>
              <a:rPr lang="sv-SE" dirty="0" err="1" smtClean="0"/>
              <a:t>during</a:t>
            </a:r>
            <a:r>
              <a:rPr lang="sv-SE" dirty="0" smtClean="0"/>
              <a:t> </a:t>
            </a:r>
            <a:r>
              <a:rPr lang="sv-SE" dirty="0" err="1" smtClean="0"/>
              <a:t>which</a:t>
            </a:r>
            <a:r>
              <a:rPr lang="sv-SE" dirty="0" smtClean="0"/>
              <a:t> </a:t>
            </a:r>
            <a:r>
              <a:rPr lang="sv-SE" dirty="0" err="1" smtClean="0"/>
              <a:t>each</a:t>
            </a:r>
            <a:r>
              <a:rPr lang="sv-SE" dirty="0" smtClean="0"/>
              <a:t> </a:t>
            </a:r>
            <a:r>
              <a:rPr lang="sv-SE" dirty="0" err="1" smtClean="0"/>
              <a:t>time</a:t>
            </a:r>
            <a:r>
              <a:rPr lang="sv-SE" dirty="0" smtClean="0"/>
              <a:t> </a:t>
            </a:r>
            <a:r>
              <a:rPr lang="en-US" dirty="0"/>
              <a:t>T</a:t>
            </a:r>
            <a:r>
              <a:rPr lang="en-US" baseline="-25000" dirty="0"/>
              <a:t>R</a:t>
            </a:r>
            <a:r>
              <a:rPr lang="sv-SE" dirty="0" smtClean="0"/>
              <a:t> </a:t>
            </a:r>
            <a:r>
              <a:rPr lang="sv-SE" dirty="0" err="1" smtClean="0"/>
              <a:t>was</a:t>
            </a:r>
            <a:r>
              <a:rPr lang="sv-SE" dirty="0" smtClean="0"/>
              <a:t> </a:t>
            </a:r>
            <a:r>
              <a:rPr lang="sv-SE" dirty="0" err="1" smtClean="0"/>
              <a:t>registered</a:t>
            </a:r>
            <a:r>
              <a:rPr lang="sv-SE" dirty="0" smtClean="0"/>
              <a:t>, in order to </a:t>
            </a:r>
            <a:r>
              <a:rPr lang="sv-SE" dirty="0" err="1" smtClean="0"/>
              <a:t>find</a:t>
            </a:r>
            <a:r>
              <a:rPr lang="sv-SE" dirty="0" smtClean="0"/>
              <a:t> a distribution </a:t>
            </a:r>
            <a:r>
              <a:rPr lang="sv-SE" dirty="0" err="1" smtClean="0"/>
              <a:t>fitting</a:t>
            </a:r>
            <a:r>
              <a:rPr lang="sv-SE" dirty="0" smtClean="0"/>
              <a:t> to the data. </a:t>
            </a:r>
            <a:r>
              <a:rPr lang="sv-SE" dirty="0" err="1" smtClean="0"/>
              <a:t>Several</a:t>
            </a:r>
            <a:r>
              <a:rPr lang="sv-SE" dirty="0" smtClean="0"/>
              <a:t> distributions </a:t>
            </a:r>
            <a:r>
              <a:rPr lang="sv-SE" dirty="0" err="1" smtClean="0"/>
              <a:t>was</a:t>
            </a:r>
            <a:r>
              <a:rPr lang="sv-SE" dirty="0" smtClean="0"/>
              <a:t> </a:t>
            </a:r>
            <a:r>
              <a:rPr lang="sv-SE" dirty="0" err="1" smtClean="0"/>
              <a:t>tested</a:t>
            </a:r>
            <a:r>
              <a:rPr lang="sv-SE" dirty="0" smtClean="0"/>
              <a:t>, and log-</a:t>
            </a:r>
            <a:r>
              <a:rPr lang="sv-SE" dirty="0" err="1" smtClean="0"/>
              <a:t>logistic</a:t>
            </a:r>
            <a:r>
              <a:rPr lang="sv-SE" dirty="0" smtClean="0"/>
              <a:t> </a:t>
            </a:r>
            <a:r>
              <a:rPr lang="sv-SE" dirty="0" err="1" smtClean="0"/>
              <a:t>was</a:t>
            </a:r>
            <a:r>
              <a:rPr lang="sv-SE" dirty="0" smtClean="0"/>
              <a:t> </a:t>
            </a:r>
            <a:r>
              <a:rPr lang="sv-SE" dirty="0" err="1" smtClean="0"/>
              <a:t>found</a:t>
            </a:r>
            <a:r>
              <a:rPr lang="sv-SE" dirty="0" smtClean="0"/>
              <a:t> to be the best fit.</a:t>
            </a:r>
          </a:p>
          <a:p>
            <a:pPr>
              <a:buFont typeface="Arial" charset="0"/>
              <a:buChar char="•"/>
            </a:pPr>
            <a:endParaRPr lang="sv-SE" dirty="0"/>
          </a:p>
          <a:p>
            <a:pPr>
              <a:buFont typeface="Arial" charset="0"/>
              <a:buChar char="•"/>
            </a:pPr>
            <a:endParaRPr lang="sv-SE"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sv-SE" dirty="0" smtClean="0"/>
              <a:t>To </a:t>
            </a:r>
            <a:r>
              <a:rPr lang="sv-SE" dirty="0" err="1" smtClean="0"/>
              <a:t>find</a:t>
            </a:r>
            <a:r>
              <a:rPr lang="sv-SE" dirty="0" smtClean="0"/>
              <a:t> a </a:t>
            </a:r>
            <a:r>
              <a:rPr lang="sv-SE" dirty="0" err="1" smtClean="0"/>
              <a:t>value</a:t>
            </a:r>
            <a:r>
              <a:rPr lang="sv-SE" dirty="0" smtClean="0"/>
              <a:t> for </a:t>
            </a:r>
            <a:r>
              <a:rPr lang="en-US" dirty="0" smtClean="0"/>
              <a:t>T</a:t>
            </a:r>
            <a:r>
              <a:rPr lang="en-US" baseline="-25000" dirty="0" smtClean="0"/>
              <a:t>R</a:t>
            </a:r>
            <a:r>
              <a:rPr lang="sv-SE" dirty="0"/>
              <a:t> </a:t>
            </a:r>
            <a:r>
              <a:rPr lang="sv-SE" dirty="0" smtClean="0"/>
              <a:t>to </a:t>
            </a:r>
            <a:r>
              <a:rPr lang="sv-SE" dirty="0" err="1" smtClean="0"/>
              <a:t>use</a:t>
            </a:r>
            <a:r>
              <a:rPr lang="sv-SE" dirty="0" smtClean="0"/>
              <a:t> in the </a:t>
            </a:r>
            <a:r>
              <a:rPr lang="sv-SE" dirty="0" err="1" smtClean="0"/>
              <a:t>reliability</a:t>
            </a:r>
            <a:r>
              <a:rPr lang="sv-SE" dirty="0" smtClean="0"/>
              <a:t> </a:t>
            </a:r>
            <a:r>
              <a:rPr lang="sv-SE" dirty="0" err="1" smtClean="0"/>
              <a:t>model</a:t>
            </a:r>
            <a:r>
              <a:rPr lang="sv-SE" dirty="0" smtClean="0"/>
              <a:t>, all </a:t>
            </a:r>
            <a:r>
              <a:rPr lang="sv-SE" dirty="0" err="1" smtClean="0"/>
              <a:t>previously</a:t>
            </a:r>
            <a:r>
              <a:rPr lang="sv-SE" dirty="0" smtClean="0"/>
              <a:t> </a:t>
            </a:r>
            <a:r>
              <a:rPr lang="sv-SE" dirty="0" err="1" smtClean="0"/>
              <a:t>registered</a:t>
            </a:r>
            <a:r>
              <a:rPr lang="sv-SE" dirty="0" smtClean="0"/>
              <a:t> </a:t>
            </a:r>
            <a:r>
              <a:rPr lang="sv-SE" dirty="0" err="1" smtClean="0"/>
              <a:t>values</a:t>
            </a:r>
            <a:r>
              <a:rPr lang="sv-SE" dirty="0" smtClean="0"/>
              <a:t> </a:t>
            </a:r>
            <a:r>
              <a:rPr lang="sv-SE" dirty="0" err="1" smtClean="0"/>
              <a:t>are</a:t>
            </a:r>
            <a:r>
              <a:rPr lang="sv-SE" dirty="0" smtClean="0"/>
              <a:t> </a:t>
            </a:r>
            <a:r>
              <a:rPr lang="sv-SE" dirty="0" err="1" smtClean="0"/>
              <a:t>used</a:t>
            </a:r>
            <a:r>
              <a:rPr lang="sv-SE" dirty="0" smtClean="0"/>
              <a:t> to </a:t>
            </a:r>
            <a:r>
              <a:rPr lang="sv-SE" dirty="0" err="1" smtClean="0"/>
              <a:t>find</a:t>
            </a:r>
            <a:r>
              <a:rPr lang="sv-SE" dirty="0" smtClean="0"/>
              <a:t> the </a:t>
            </a:r>
            <a:r>
              <a:rPr lang="sv-SE" dirty="0" err="1" smtClean="0"/>
              <a:t>shape</a:t>
            </a:r>
            <a:r>
              <a:rPr lang="sv-SE" dirty="0" smtClean="0"/>
              <a:t> parameters for the log-</a:t>
            </a:r>
            <a:r>
              <a:rPr lang="sv-SE" dirty="0" err="1" smtClean="0"/>
              <a:t>logistic</a:t>
            </a:r>
            <a:r>
              <a:rPr lang="sv-SE" dirty="0" smtClean="0"/>
              <a:t> distribution, </a:t>
            </a:r>
            <a:r>
              <a:rPr lang="sv-SE" dirty="0" err="1" smtClean="0"/>
              <a:t>after</a:t>
            </a:r>
            <a:r>
              <a:rPr lang="sv-SE" dirty="0" smtClean="0"/>
              <a:t> </a:t>
            </a:r>
            <a:r>
              <a:rPr lang="sv-SE" dirty="0" err="1" smtClean="0"/>
              <a:t>which</a:t>
            </a:r>
            <a:r>
              <a:rPr lang="sv-SE" dirty="0" smtClean="0"/>
              <a:t> the 95th </a:t>
            </a:r>
            <a:r>
              <a:rPr lang="sv-SE" dirty="0" err="1" smtClean="0"/>
              <a:t>percentile</a:t>
            </a:r>
            <a:r>
              <a:rPr lang="sv-SE" dirty="0" smtClean="0"/>
              <a:t> </a:t>
            </a:r>
            <a:r>
              <a:rPr lang="sv-SE" dirty="0" err="1" smtClean="0"/>
              <a:t>value</a:t>
            </a:r>
            <a:r>
              <a:rPr lang="sv-SE" dirty="0" smtClean="0"/>
              <a:t> is </a:t>
            </a:r>
            <a:r>
              <a:rPr lang="sv-SE" dirty="0" err="1" smtClean="0"/>
              <a:t>used</a:t>
            </a:r>
            <a:r>
              <a:rPr lang="sv-SE" dirty="0" smtClean="0"/>
              <a:t>.</a:t>
            </a:r>
          </a:p>
          <a:p>
            <a:pPr>
              <a:buFont typeface="Arial" charset="0"/>
              <a:buChar char="•"/>
            </a:pPr>
            <a:endParaRPr lang="sv-SE" dirty="0"/>
          </a:p>
          <a:p>
            <a:pPr>
              <a:buFont typeface="Arial" charset="0"/>
              <a:buChar char="•"/>
            </a:pPr>
            <a:endParaRPr lang="sv-SE"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 choosing the most reliable nodes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endParaRPr lang="en-US" dirty="0" smtClean="0"/>
          </a:p>
          <a:p>
            <a:pPr>
              <a:buFont typeface="Arial" charset="0"/>
              <a:buChar char="•"/>
            </a:pPr>
            <a:endParaRPr lang="en-US" dirty="0" smtClean="0"/>
          </a:p>
          <a:p>
            <a:pPr>
              <a:buFont typeface="Arial" charset="0"/>
              <a:buChar char="•"/>
            </a:pPr>
            <a:r>
              <a:rPr lang="en-US" dirty="0" smtClean="0"/>
              <a:t> The average time </a:t>
            </a:r>
            <a:r>
              <a:rPr lang="en-US" i="1" dirty="0" smtClean="0"/>
              <a:t>t</a:t>
            </a:r>
            <a:r>
              <a:rPr lang="en-US" dirty="0" smtClean="0"/>
              <a:t> in the experiments were</a:t>
            </a:r>
            <a:br>
              <a:rPr lang="en-US" dirty="0" smtClean="0"/>
            </a:br>
            <a:r>
              <a:rPr lang="en-US" b="1" dirty="0" smtClean="0"/>
              <a:t>UPDATE ME</a:t>
            </a:r>
            <a:r>
              <a:rPr lang="en-US" dirty="0" smtClean="0"/>
              <a:t> 520 </a:t>
            </a:r>
            <a:r>
              <a:rPr lang="en-US" dirty="0" err="1" smtClean="0"/>
              <a:t>ms.</a:t>
            </a:r>
            <a:endParaRPr lang="en-US" dirty="0" smtClean="0"/>
          </a:p>
          <a:p>
            <a:pPr lvl="1">
              <a:buFont typeface="Arial" charset="0"/>
              <a:buChar char="•"/>
            </a:pPr>
            <a:r>
              <a:rPr lang="en-US" dirty="0" smtClean="0"/>
              <a:t>Of which 500 </a:t>
            </a:r>
            <a:r>
              <a:rPr lang="en-US" dirty="0" err="1" smtClean="0"/>
              <a:t>ms</a:t>
            </a:r>
            <a:r>
              <a:rPr lang="en-US" dirty="0" smtClean="0"/>
              <a:t> were the upper bound for detecting</a:t>
            </a:r>
            <a:br>
              <a:rPr lang="en-US" dirty="0" smtClean="0"/>
            </a:br>
            <a:r>
              <a:rPr lang="en-US" dirty="0" smtClean="0"/>
              <a:t>node failures</a:t>
            </a:r>
          </a:p>
          <a:p>
            <a:endParaRPr lang="en-US" dirty="0"/>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-530/20000</a:t>
            </a:r>
            <a:r>
              <a:rPr lang="en-US" dirty="0" smtClean="0"/>
              <a:t> = 0.97530</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4568953"/>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0.97530</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0.99939</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aseline="0" dirty="0" smtClean="0"/>
                        <a:t>0.99998</a:t>
                      </a:r>
                      <a:endParaRPr lang="en-US"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a:p>
          <a:p>
            <a:pPr marL="0" indent="0">
              <a:buNone/>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0888777"/>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0.93551</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0.96722</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fi-FI" dirty="0" smtClean="0"/>
                        <a:t>0.98758</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8304689"/>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nb-NO" baseline="0" dirty="0" smtClean="0"/>
                        <a:t>0.99534</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it-IT" b="1" baseline="0" dirty="0" smtClean="0"/>
                        <a:t>0.99968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fi-FI" baseline="0" dirty="0" smtClean="0"/>
                        <a:t>0.99879</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nb-NO" b="1" baseline="0" dirty="0" smtClean="0"/>
                        <a:t>0.99996</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it-IT" baseline="0" dirty="0" smtClean="0"/>
                        <a:t>0.98683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dirty="0" smtClean="0"/>
                        <a:t>0.99983</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0.99984</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0.99991</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8623883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-530/20000</a:t>
                      </a:r>
                      <a:r>
                        <a:rPr lang="en-US" dirty="0" smtClean="0"/>
                        <a:t> = </a:t>
                      </a:r>
                      <a:r>
                        <a:rPr lang="tr-TR" dirty="0" smtClean="0"/>
                        <a:t>0.95123</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-530/20000</a:t>
                      </a:r>
                      <a:r>
                        <a:rPr lang="en-US" dirty="0" smtClean="0"/>
                        <a:t> = </a:t>
                      </a:r>
                      <a:r>
                        <a:rPr lang="nb-NO" dirty="0" smtClean="0"/>
                        <a:t>0.98020</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8143161"/>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tr-TR" baseline="0" dirty="0" smtClean="0"/>
                        <a:t>0.95123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0.99762</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dirty="0" smtClean="0"/>
                        <a:t>0.99988</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0.98020</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nb-NO" b="1" baseline="0" dirty="0" smtClean="0"/>
                        <a:t>0.99960</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cs-CZ" baseline="0" dirty="0" smtClean="0"/>
                        <a:t>0.99892</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it-IT" b="1" baseline="0" dirty="0" smtClean="0"/>
                        <a:t>0.99994</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530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MTBF is based on latest 3 values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sv-SE" dirty="0" smtClean="0"/>
              <a:t> The </a:t>
            </a:r>
            <a:r>
              <a:rPr lang="en-US" dirty="0" smtClean="0"/>
              <a:t>reliability</a:t>
            </a:r>
            <a:r>
              <a:rPr lang="sv-SE" dirty="0" smtClean="0"/>
              <a:t> </a:t>
            </a:r>
            <a:r>
              <a:rPr lang="en-US" dirty="0" smtClean="0"/>
              <a:t>model</a:t>
            </a:r>
            <a:r>
              <a:rPr lang="sv-SE" dirty="0" smtClean="0"/>
              <a:t> is </a:t>
            </a:r>
            <a:r>
              <a:rPr lang="en-US" dirty="0" smtClean="0"/>
              <a:t>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Applying machine learning</a:t>
            </a:r>
          </a:p>
          <a:p>
            <a:pPr>
              <a:buFont typeface="Arial" panose="020B0604020202020204" pitchFamily="34" charset="0"/>
              <a:buChar char="•"/>
            </a:pPr>
            <a:r>
              <a:rPr lang="sv-SE" dirty="0"/>
              <a:t> </a:t>
            </a:r>
            <a:r>
              <a:rPr lang="en-US" dirty="0"/>
              <a:t>Adding a consensus </a:t>
            </a:r>
            <a:r>
              <a:rPr lang="en-US" dirty="0" smtClean="0"/>
              <a:t>algorithm</a:t>
            </a:r>
          </a:p>
          <a:p>
            <a:pPr lvl="1">
              <a:buFont typeface="Arial" panose="020B0604020202020204" pitchFamily="34" charset="0"/>
              <a:buChar char="•"/>
            </a:pPr>
            <a:r>
              <a:rPr lang="en-US" dirty="0" smtClean="0"/>
              <a:t>Detect nodes producing the wrong result</a:t>
            </a:r>
            <a:endParaRPr lang="en-US" dirty="0"/>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Not placing replicas in the same physical location, e.g. in the same rack.</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2715388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links</a:t>
            </a:r>
          </a:p>
          <a:p>
            <a:pPr marL="0" lvl="0" indent="0">
              <a:buNone/>
            </a:pP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2466</TotalTime>
  <Words>5349</Words>
  <Application>Microsoft Macintosh PowerPoint</Application>
  <PresentationFormat>Widescreen</PresentationFormat>
  <Paragraphs>671</Paragraphs>
  <Slides>83</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Handling node failure cont’d.</vt:lpstr>
      <vt:lpstr>Handling node failure cont’d.</vt:lpstr>
      <vt:lpstr>Handling node failure cont’d. </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vt:lpstr>
      <vt:lpstr>Future work</vt:lpstr>
      <vt:lpstr>Considering load in the scheduling</vt:lpstr>
      <vt:lpstr>Considering load in the scheduling, cont’d.</vt:lpstr>
      <vt:lpstr>Considering load in the scheduling, cont’d.</vt:lpstr>
      <vt:lpstr>Considering load in the scheduling, cont’d.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121</cp:revision>
  <dcterms:created xsi:type="dcterms:W3CDTF">2016-04-26T11:03:39Z</dcterms:created>
  <dcterms:modified xsi:type="dcterms:W3CDTF">2016-05-06T11:29:01Z</dcterms:modified>
</cp:coreProperties>
</file>